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4"/>
  </p:notesMasterIdLst>
  <p:sldIdLst>
    <p:sldId id="256" r:id="rId2"/>
    <p:sldId id="491" r:id="rId3"/>
    <p:sldId id="378" r:id="rId4"/>
    <p:sldId id="379" r:id="rId5"/>
    <p:sldId id="486" r:id="rId6"/>
    <p:sldId id="383" r:id="rId7"/>
    <p:sldId id="384" r:id="rId8"/>
    <p:sldId id="488" r:id="rId9"/>
    <p:sldId id="447" r:id="rId10"/>
    <p:sldId id="448" r:id="rId11"/>
    <p:sldId id="449" r:id="rId12"/>
    <p:sldId id="450" r:id="rId13"/>
    <p:sldId id="452" r:id="rId14"/>
    <p:sldId id="453" r:id="rId15"/>
    <p:sldId id="454" r:id="rId16"/>
    <p:sldId id="457" r:id="rId17"/>
    <p:sldId id="458" r:id="rId18"/>
    <p:sldId id="455" r:id="rId19"/>
    <p:sldId id="459" r:id="rId20"/>
    <p:sldId id="460" r:id="rId21"/>
    <p:sldId id="461" r:id="rId22"/>
    <p:sldId id="462" r:id="rId23"/>
    <p:sldId id="463" r:id="rId24"/>
    <p:sldId id="464" r:id="rId25"/>
    <p:sldId id="479" r:id="rId26"/>
    <p:sldId id="492" r:id="rId27"/>
    <p:sldId id="465" r:id="rId28"/>
    <p:sldId id="466" r:id="rId29"/>
    <p:sldId id="467" r:id="rId30"/>
    <p:sldId id="468" r:id="rId31"/>
    <p:sldId id="469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5394" autoAdjust="0"/>
  </p:normalViewPr>
  <p:slideViewPr>
    <p:cSldViewPr>
      <p:cViewPr>
        <p:scale>
          <a:sx n="77" d="100"/>
          <a:sy n="77" d="100"/>
        </p:scale>
        <p:origin x="-11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Bio-paper5QT\Hemolysiswithdru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MASOOD%20SIR's%20MT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Sheet2!$C$47</c:f>
              <c:strCache>
                <c:ptCount val="1"/>
                <c:pt idx="0">
                  <c:v>5e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Sheet2!$C$48:$C$55</c:f>
              <c:numCache>
                <c:formatCode>General</c:formatCode>
                <c:ptCount val="8"/>
                <c:pt idx="0">
                  <c:v>2.9513889999999967</c:v>
                </c:pt>
                <c:pt idx="1">
                  <c:v>3.125</c:v>
                </c:pt>
                <c:pt idx="2">
                  <c:v>4.4270829999999846</c:v>
                </c:pt>
                <c:pt idx="3">
                  <c:v>6.7708329999999997</c:v>
                </c:pt>
                <c:pt idx="4">
                  <c:v>9.4618060000000028</c:v>
                </c:pt>
                <c:pt idx="5">
                  <c:v>11.024309999999998</c:v>
                </c:pt>
                <c:pt idx="6">
                  <c:v>11.805560000000026</c:v>
                </c:pt>
                <c:pt idx="7">
                  <c:v>13.19444</c:v>
                </c:pt>
              </c:numCache>
            </c:numRef>
          </c:val>
        </c:ser>
        <c:ser>
          <c:idx val="1"/>
          <c:order val="1"/>
          <c:tx>
            <c:strRef>
              <c:f>Sheet2!$D$47</c:f>
              <c:strCache>
                <c:ptCount val="1"/>
                <c:pt idx="0">
                  <c:v>5g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Sheet2!$D$48:$D$55</c:f>
              <c:numCache>
                <c:formatCode>General</c:formatCode>
                <c:ptCount val="8"/>
                <c:pt idx="0">
                  <c:v>5.3819439999999998</c:v>
                </c:pt>
                <c:pt idx="1">
                  <c:v>11.111109999999998</c:v>
                </c:pt>
                <c:pt idx="2">
                  <c:v>11.89236</c:v>
                </c:pt>
                <c:pt idx="3">
                  <c:v>12.152780000000076</c:v>
                </c:pt>
                <c:pt idx="4">
                  <c:v>14.496530000000076</c:v>
                </c:pt>
                <c:pt idx="5">
                  <c:v>14.58333</c:v>
                </c:pt>
                <c:pt idx="6">
                  <c:v>17.62153</c:v>
                </c:pt>
                <c:pt idx="7">
                  <c:v>19.01042</c:v>
                </c:pt>
              </c:numCache>
            </c:numRef>
          </c:val>
        </c:ser>
        <c:ser>
          <c:idx val="2"/>
          <c:order val="2"/>
          <c:tx>
            <c:strRef>
              <c:f>Sheet2!$E$47</c:f>
              <c:strCache>
                <c:ptCount val="1"/>
                <c:pt idx="0">
                  <c:v>5n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Sheet2!$E$48:$E$55</c:f>
              <c:numCache>
                <c:formatCode>General</c:formatCode>
                <c:ptCount val="8"/>
                <c:pt idx="0">
                  <c:v>2.0833330000000396</c:v>
                </c:pt>
                <c:pt idx="1">
                  <c:v>4.2569439999999998</c:v>
                </c:pt>
                <c:pt idx="2">
                  <c:v>13.690971999999999</c:v>
                </c:pt>
                <c:pt idx="3">
                  <c:v>23.125</c:v>
                </c:pt>
                <c:pt idx="4">
                  <c:v>33.47222</c:v>
                </c:pt>
                <c:pt idx="5">
                  <c:v>34.60069</c:v>
                </c:pt>
                <c:pt idx="6">
                  <c:v>38.333330000000011</c:v>
                </c:pt>
                <c:pt idx="7">
                  <c:v>41.204860000000004</c:v>
                </c:pt>
              </c:numCache>
            </c:numRef>
          </c:val>
        </c:ser>
        <c:ser>
          <c:idx val="3"/>
          <c:order val="3"/>
          <c:tx>
            <c:strRef>
              <c:f>Sheet2!$F$47</c:f>
              <c:strCache>
                <c:ptCount val="1"/>
                <c:pt idx="0">
                  <c:v>6c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Sheet2!$F$48:$F$55</c:f>
              <c:numCache>
                <c:formatCode>General</c:formatCode>
                <c:ptCount val="8"/>
                <c:pt idx="0">
                  <c:v>3.5590279999999987</c:v>
                </c:pt>
                <c:pt idx="1">
                  <c:v>7.0312500000000124</c:v>
                </c:pt>
                <c:pt idx="2">
                  <c:v>11.631939999999998</c:v>
                </c:pt>
                <c:pt idx="3">
                  <c:v>18.489579999999663</c:v>
                </c:pt>
                <c:pt idx="4">
                  <c:v>22.569439999999659</c:v>
                </c:pt>
                <c:pt idx="5">
                  <c:v>23.177080000000135</c:v>
                </c:pt>
                <c:pt idx="6">
                  <c:v>24.73958</c:v>
                </c:pt>
                <c:pt idx="7">
                  <c:v>24.045139999999655</c:v>
                </c:pt>
              </c:numCache>
            </c:numRef>
          </c:val>
        </c:ser>
        <c:ser>
          <c:idx val="4"/>
          <c:order val="4"/>
          <c:tx>
            <c:strRef>
              <c:f>Sheet2!$G$47</c:f>
              <c:strCache>
                <c:ptCount val="1"/>
                <c:pt idx="0">
                  <c:v>6e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Sheet2!$G$48:$G$55</c:f>
              <c:numCache>
                <c:formatCode>General</c:formatCode>
                <c:ptCount val="8"/>
                <c:pt idx="0">
                  <c:v>1.5625</c:v>
                </c:pt>
                <c:pt idx="1">
                  <c:v>1.8229169999999999</c:v>
                </c:pt>
                <c:pt idx="2">
                  <c:v>3.9062499999999565</c:v>
                </c:pt>
                <c:pt idx="3">
                  <c:v>5.1215279999999845</c:v>
                </c:pt>
                <c:pt idx="4">
                  <c:v>9.4618060000000028</c:v>
                </c:pt>
                <c:pt idx="5">
                  <c:v>12.23958</c:v>
                </c:pt>
                <c:pt idx="6">
                  <c:v>12.76042</c:v>
                </c:pt>
                <c:pt idx="7">
                  <c:v>13.88889</c:v>
                </c:pt>
              </c:numCache>
            </c:numRef>
          </c:val>
        </c:ser>
        <c:ser>
          <c:idx val="5"/>
          <c:order val="5"/>
          <c:tx>
            <c:strRef>
              <c:f>Sheet2!$H$47</c:f>
              <c:strCache>
                <c:ptCount val="1"/>
                <c:pt idx="0">
                  <c:v>6n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Sheet2!$H$48:$H$55</c:f>
              <c:numCache>
                <c:formatCode>General</c:formatCode>
                <c:ptCount val="8"/>
                <c:pt idx="0">
                  <c:v>4.1666670000000003</c:v>
                </c:pt>
                <c:pt idx="1">
                  <c:v>5.7291670000000003</c:v>
                </c:pt>
                <c:pt idx="2">
                  <c:v>6.8576389999999945</c:v>
                </c:pt>
                <c:pt idx="3">
                  <c:v>10.41667</c:v>
                </c:pt>
                <c:pt idx="4">
                  <c:v>10.9375</c:v>
                </c:pt>
                <c:pt idx="5">
                  <c:v>11.111109999999998</c:v>
                </c:pt>
                <c:pt idx="6">
                  <c:v>18.23912</c:v>
                </c:pt>
                <c:pt idx="7">
                  <c:v>23.02083</c:v>
                </c:pt>
              </c:numCache>
            </c:numRef>
          </c:val>
        </c:ser>
        <c:ser>
          <c:idx val="6"/>
          <c:order val="6"/>
          <c:tx>
            <c:strRef>
              <c:f>Sheet2!$I$47</c:f>
              <c:strCache>
                <c:ptCount val="1"/>
                <c:pt idx="0">
                  <c:v>FLC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numRef>
              <c:f>Sheet2!$B$48:$B$55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  <c:pt idx="6">
                  <c:v>800</c:v>
                </c:pt>
                <c:pt idx="7">
                  <c:v>1000</c:v>
                </c:pt>
              </c:numCache>
            </c:numRef>
          </c:cat>
          <c:val>
            <c:numRef>
              <c:f>Sheet2!$I$48:$I$55</c:f>
              <c:numCache>
                <c:formatCode>General</c:formatCode>
                <c:ptCount val="8"/>
                <c:pt idx="0">
                  <c:v>14.01</c:v>
                </c:pt>
                <c:pt idx="1">
                  <c:v>15.68</c:v>
                </c:pt>
                <c:pt idx="2">
                  <c:v>16.03</c:v>
                </c:pt>
                <c:pt idx="3">
                  <c:v>31.73</c:v>
                </c:pt>
                <c:pt idx="4">
                  <c:v>49.13</c:v>
                </c:pt>
                <c:pt idx="5">
                  <c:v>59.53</c:v>
                </c:pt>
                <c:pt idx="6">
                  <c:v>75.930000000000007</c:v>
                </c:pt>
                <c:pt idx="7">
                  <c:v>78.099999999999994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72960"/>
        <c:axId val="110074880"/>
      </c:barChart>
      <c:catAx>
        <c:axId val="11007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Arial" pitchFamily="34" charset="0"/>
                    <a:cs typeface="Calibri"/>
                  </a:defRPr>
                </a:pPr>
                <a:r>
                  <a:rPr lang="en-US" sz="1800" baseline="0" dirty="0">
                    <a:latin typeface="Arial" pitchFamily="34" charset="0"/>
                    <a:cs typeface="Calibri"/>
                  </a:rPr>
                  <a:t>Concentration in µg/</a:t>
                </a:r>
                <a:r>
                  <a:rPr lang="en-US" sz="1800" baseline="0" dirty="0" err="1">
                    <a:latin typeface="Arial" pitchFamily="34" charset="0"/>
                    <a:cs typeface="Calibri"/>
                  </a:rPr>
                  <a:t>mL</a:t>
                </a:r>
                <a:endParaRPr lang="en-US" sz="1800" baseline="0" dirty="0">
                  <a:latin typeface="Arial" pitchFamily="34" charset="0"/>
                  <a:cs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110074880"/>
        <c:crosses val="autoZero"/>
        <c:auto val="1"/>
        <c:lblAlgn val="ctr"/>
        <c:lblOffset val="100"/>
        <c:noMultiLvlLbl val="0"/>
      </c:catAx>
      <c:valAx>
        <c:axId val="110074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%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Hemolysis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110072960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07459847335588"/>
          <c:y val="4.6741777856546769E-2"/>
          <c:w val="0.81418230407850267"/>
          <c:h val="0.743164930470647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5e</c:v>
                </c:pt>
              </c:strCache>
            </c:strRef>
          </c:tx>
          <c:spPr>
            <a:ln>
              <a:solidFill>
                <a:srgbClr val="8064A2"/>
              </a:solidFill>
            </a:ln>
          </c:spPr>
          <c:xVal>
            <c:numRef>
              <c:f>Sheet3!$A$18:$A$24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Sheet3!$B$18:$B$24</c:f>
              <c:numCache>
                <c:formatCode>General</c:formatCode>
                <c:ptCount val="7"/>
                <c:pt idx="0">
                  <c:v>100</c:v>
                </c:pt>
                <c:pt idx="1">
                  <c:v>86.950999999999993</c:v>
                </c:pt>
                <c:pt idx="2">
                  <c:v>81.949730000000002</c:v>
                </c:pt>
                <c:pt idx="3">
                  <c:v>75.932980000000001</c:v>
                </c:pt>
                <c:pt idx="4">
                  <c:v>69.636960000000002</c:v>
                </c:pt>
                <c:pt idx="5">
                  <c:v>63.178800000000003</c:v>
                </c:pt>
                <c:pt idx="6">
                  <c:v>24.978699999999801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Sheet3!$C$17</c:f>
              <c:strCache>
                <c:ptCount val="1"/>
                <c:pt idx="0">
                  <c:v>5g</c:v>
                </c:pt>
              </c:strCache>
            </c:strRef>
          </c:tx>
          <c:marker>
            <c:spPr>
              <a:solidFill>
                <a:srgbClr val="C00000">
                  <a:alpha val="60000"/>
                </a:srgbClr>
              </a:solidFill>
            </c:spPr>
          </c:marker>
          <c:xVal>
            <c:numRef>
              <c:f>Sheet3!$A$18:$A$24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Sheet3!$C$18:$C$24</c:f>
              <c:numCache>
                <c:formatCode>General</c:formatCode>
                <c:ptCount val="7"/>
                <c:pt idx="0">
                  <c:v>100</c:v>
                </c:pt>
                <c:pt idx="1">
                  <c:v>86.290940000000006</c:v>
                </c:pt>
                <c:pt idx="2">
                  <c:v>83.47296</c:v>
                </c:pt>
                <c:pt idx="3">
                  <c:v>80.959630000000004</c:v>
                </c:pt>
                <c:pt idx="4">
                  <c:v>77.811630000000022</c:v>
                </c:pt>
                <c:pt idx="5">
                  <c:v>70.876899999999978</c:v>
                </c:pt>
                <c:pt idx="6">
                  <c:v>41.907899999999998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Sheet3!$D$17</c:f>
              <c:strCache>
                <c:ptCount val="1"/>
                <c:pt idx="0">
                  <c:v>5n</c:v>
                </c:pt>
              </c:strCache>
            </c:strRef>
          </c:tx>
          <c:marker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Sheet3!$A$18:$A$24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Sheet3!$D$18:$D$24</c:f>
              <c:numCache>
                <c:formatCode>General</c:formatCode>
                <c:ptCount val="7"/>
                <c:pt idx="0">
                  <c:v>100</c:v>
                </c:pt>
                <c:pt idx="1">
                  <c:v>85.681650000000005</c:v>
                </c:pt>
                <c:pt idx="2">
                  <c:v>81.606179999999981</c:v>
                </c:pt>
                <c:pt idx="3">
                  <c:v>72.074129999999997</c:v>
                </c:pt>
                <c:pt idx="4">
                  <c:v>66.768220000000127</c:v>
                </c:pt>
                <c:pt idx="5">
                  <c:v>61.457899999999995</c:v>
                </c:pt>
                <c:pt idx="6">
                  <c:v>19.623899999999999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Sheet3!$E$17</c:f>
              <c:strCache>
                <c:ptCount val="1"/>
                <c:pt idx="0">
                  <c:v>6c</c:v>
                </c:pt>
              </c:strCache>
            </c:strRef>
          </c:tx>
          <c:marker>
            <c:symbol val="x"/>
            <c:size val="7"/>
            <c:spPr>
              <a:noFill/>
              <a:ln>
                <a:solidFill>
                  <a:schemeClr val="accent4"/>
                </a:solidFill>
              </a:ln>
            </c:spPr>
          </c:marker>
          <c:xVal>
            <c:numRef>
              <c:f>Sheet3!$A$18:$A$24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Sheet3!$E$18:$E$24</c:f>
              <c:numCache>
                <c:formatCode>General</c:formatCode>
                <c:ptCount val="7"/>
                <c:pt idx="0">
                  <c:v>100</c:v>
                </c:pt>
                <c:pt idx="1">
                  <c:v>90.276719999999983</c:v>
                </c:pt>
                <c:pt idx="2">
                  <c:v>88.448840000000004</c:v>
                </c:pt>
                <c:pt idx="3">
                  <c:v>82.508250000000004</c:v>
                </c:pt>
                <c:pt idx="4">
                  <c:v>79.918760000000006</c:v>
                </c:pt>
                <c:pt idx="5">
                  <c:v>74.956800000000001</c:v>
                </c:pt>
                <c:pt idx="6">
                  <c:v>43.561300000000003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Sheet3!$F$17</c:f>
              <c:strCache>
                <c:ptCount val="1"/>
                <c:pt idx="0">
                  <c:v>6e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Sheet3!$A$18:$A$24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Sheet3!$F$18:$F$24</c:f>
              <c:numCache>
                <c:formatCode>General</c:formatCode>
                <c:ptCount val="7"/>
                <c:pt idx="0">
                  <c:v>100</c:v>
                </c:pt>
                <c:pt idx="1">
                  <c:v>81.949730000000002</c:v>
                </c:pt>
                <c:pt idx="2">
                  <c:v>79.512569999999997</c:v>
                </c:pt>
                <c:pt idx="3">
                  <c:v>72.531099999999995</c:v>
                </c:pt>
                <c:pt idx="4">
                  <c:v>70.500130000000013</c:v>
                </c:pt>
                <c:pt idx="5">
                  <c:v>65.601900000000001</c:v>
                </c:pt>
                <c:pt idx="6">
                  <c:v>26.0184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Sheet3!$G$17</c:f>
              <c:strCache>
                <c:ptCount val="1"/>
                <c:pt idx="0">
                  <c:v>6n</c:v>
                </c:pt>
              </c:strCache>
            </c:strRef>
          </c:tx>
          <c:marker>
            <c:spPr>
              <a:ln>
                <a:solidFill>
                  <a:srgbClr val="F79646">
                    <a:lumMod val="60000"/>
                    <a:lumOff val="40000"/>
                    <a:alpha val="41000"/>
                  </a:srgbClr>
                </a:solidFill>
              </a:ln>
            </c:spPr>
          </c:marker>
          <c:xVal>
            <c:numRef>
              <c:f>Sheet3!$A$18:$A$24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Sheet3!$G$18:$G$24</c:f>
              <c:numCache>
                <c:formatCode>General</c:formatCode>
                <c:ptCount val="7"/>
                <c:pt idx="0">
                  <c:v>100</c:v>
                </c:pt>
                <c:pt idx="1">
                  <c:v>87.179489999999959</c:v>
                </c:pt>
                <c:pt idx="2">
                  <c:v>85.250060000000005</c:v>
                </c:pt>
                <c:pt idx="3">
                  <c:v>81.289670000000001</c:v>
                </c:pt>
                <c:pt idx="4">
                  <c:v>68.215280000000007</c:v>
                </c:pt>
                <c:pt idx="5">
                  <c:v>60.067800000000005</c:v>
                </c:pt>
                <c:pt idx="6">
                  <c:v>20.387699999999889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83872"/>
        <c:axId val="110385792"/>
      </c:scatterChart>
      <c:valAx>
        <c:axId val="110383872"/>
        <c:scaling>
          <c:orientation val="minMax"/>
          <c:max val="22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110385792"/>
        <c:crosses val="autoZero"/>
        <c:crossBetween val="midCat"/>
        <c:majorUnit val="20"/>
      </c:valAx>
      <c:valAx>
        <c:axId val="11038579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110383872"/>
        <c:crosses val="autoZero"/>
        <c:crossBetween val="midCat"/>
      </c:valAx>
      <c:spPr>
        <a:ln>
          <a:solidFill>
            <a:schemeClr val="accent5">
              <a:lumMod val="75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1" i="0" baseline="0">
                <a:latin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781137906902167"/>
          <c:y val="0.26636818861806238"/>
          <c:w val="0.11385243452251741"/>
          <c:h val="0.46589019375991292"/>
        </c:manualLayout>
      </c:layout>
      <c:overlay val="1"/>
      <c:spPr>
        <a:ln>
          <a:solidFill>
            <a:srgbClr val="4BACC6">
              <a:lumMod val="75000"/>
            </a:srgbClr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0.31488</cdr:x>
      <cdr:y>0.0354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733529" cy="11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2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0.3832</cdr:x>
      <cdr:y>0.8942</cdr:y>
    </cdr:from>
    <cdr:to>
      <cdr:x>0.70697</cdr:x>
      <cdr:y>0.98635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81176" y="2495550"/>
          <a:ext cx="1504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itchFamily="34" charset="0"/>
              <a:cs typeface="Arial" pitchFamily="34" charset="0"/>
            </a:rPr>
            <a:t>Concentration µg/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mL</a:t>
          </a:r>
          <a:endParaRPr lang="en-US" sz="18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0.03109</cdr:x>
      <cdr:y>0.2575</cdr:y>
    </cdr:from>
    <cdr:to>
      <cdr:x>0.17902</cdr:x>
      <cdr:y>0.63569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23232" y="1225701"/>
          <a:ext cx="1498519" cy="1087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baseline="0" dirty="0">
              <a:latin typeface="Arial" pitchFamily="34" charset="0"/>
              <a:cs typeface="Arial" pitchFamily="34" charset="0"/>
            </a:rPr>
            <a:t>% Cell Viability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D0E8C-1B9E-40F4-87C1-8B608D5753D6}" type="datetimeFigureOut">
              <a:rPr lang="en-US" smtClean="0"/>
              <a:pPr/>
              <a:t>5/1/2019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2A86A-54B2-4D29-8411-5C814F4808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69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A86A-54B2-4D29-8411-5C814F480824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70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46D5-CCB8-43F2-80AB-17EC626A0166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DECD-15A0-46FB-A746-6AEC96E9FF03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2C1C-ADD5-4C22-A5FA-BB0460D80361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FBE7-1398-4521-BAF8-60F4EAD90BDE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41F2-1787-46E2-B9D1-C56CECF7AD14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0A88-F0E6-4C1F-888A-CFA4BBFF54EE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6BF-0B7F-4490-9E5A-D41AA9AFA1CD}" type="datetime1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5880-60B9-415C-96B2-44C0DB53C970}" type="datetime1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F529-8A4A-4FC2-AA2B-5B4CF48D4AFE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C83-E72C-4C52-BB9A-E04245BC299B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36A2-324B-4C44-B29D-A960BDE6A67D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C901-AF72-459B-A810-CEC651D5F197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hyperlink" Target="mailto:mirmmasood@gmail.com" TargetMode="Externa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link.rsc.org/?pdb=5v5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xlink.rsc.org/?pdb=5v5z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219199"/>
            <a:ext cx="845820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Synthesis, </a:t>
            </a:r>
            <a:r>
              <a:rPr lang="en-I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studies, molecular docking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 of novel 1,2,3-triazole-quinazolinone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derivatives</a:t>
            </a:r>
            <a:endParaRPr lang="en-IN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4648200"/>
            <a:ext cx="335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Mir Mohammad Masood</a:t>
            </a:r>
          </a:p>
          <a:p>
            <a:pPr algn="ctr"/>
            <a:r>
              <a:rPr lang="en-US" b="1" dirty="0" smtClean="0"/>
              <a:t>Assistant Professor </a:t>
            </a:r>
          </a:p>
          <a:p>
            <a:pPr algn="ctr"/>
            <a:r>
              <a:rPr lang="en-US" b="1" dirty="0" smtClean="0"/>
              <a:t>email: </a:t>
            </a:r>
            <a:r>
              <a:rPr lang="en-US" b="1" dirty="0" smtClean="0">
                <a:hlinkClick r:id="rId4"/>
              </a:rPr>
              <a:t>mirmmasood@gmail.com</a:t>
            </a:r>
            <a:r>
              <a:rPr lang="en-IN" b="1" dirty="0" smtClean="0"/>
              <a:t> </a:t>
            </a:r>
            <a:endParaRPr lang="en-US" b="1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5" y="4191000"/>
            <a:ext cx="1400175" cy="1362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1600" y="464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Govt. Degree College, </a:t>
            </a:r>
            <a:r>
              <a:rPr lang="en-US" b="1" dirty="0" err="1" smtClean="0"/>
              <a:t>Anantnag</a:t>
            </a:r>
            <a:endParaRPr lang="en-US" b="1" dirty="0" smtClean="0"/>
          </a:p>
          <a:p>
            <a:pPr algn="ctr"/>
            <a:r>
              <a:rPr lang="en-US" b="1" dirty="0" smtClean="0"/>
              <a:t>Jammu &amp; Kashmir</a:t>
            </a:r>
            <a:endParaRPr lang="en-IN" b="1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64175"/>
              </p:ext>
            </p:extLst>
          </p:nvPr>
        </p:nvGraphicFramePr>
        <p:xfrm>
          <a:off x="1905000" y="2906713"/>
          <a:ext cx="1357313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55" name="ChemSketch" r:id="rId6" imgW="1357920" imgH="1588320" progId="ChemDraw.Document.6.0">
                  <p:embed/>
                </p:oleObj>
              </mc:Choice>
              <mc:Fallback>
                <p:oleObj name="ChemSketch" r:id="rId6" imgW="1357920" imgH="15883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06713"/>
                        <a:ext cx="1357313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39690"/>
              </p:ext>
            </p:extLst>
          </p:nvPr>
        </p:nvGraphicFramePr>
        <p:xfrm>
          <a:off x="5664200" y="2895600"/>
          <a:ext cx="1193800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56" name="ChemSketch" r:id="rId8" imgW="1193040" imgH="1588320" progId="ACD.ChemSketchCDX">
                  <p:embed/>
                </p:oleObj>
              </mc:Choice>
              <mc:Fallback>
                <p:oleObj name="ChemSketch" r:id="rId8" imgW="1193040" imgH="1588320" progId="ACD.ChemSketchCDX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895600"/>
                        <a:ext cx="1193800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381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Structure of 1,2,3-triazole-quinazolinone conjugates (5a-q)</a:t>
            </a:r>
            <a:endParaRPr lang="en-IN" sz="24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cs typeface="Andalus" pitchFamily="18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2743198"/>
          <a:ext cx="8305800" cy="388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660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S. No.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Code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Mol. Formula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Yield</a:t>
                      </a:r>
                    </a:p>
                  </a:txBody>
                  <a:tcPr marL="68580" marR="68580" marT="0" marB="0" horzOverflow="overflow"/>
                </a:tc>
              </a:tr>
              <a:tr h="4492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443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o-</a:t>
                      </a:r>
                      <a:r>
                        <a:rPr lang="en-US" i="0" dirty="0" err="1" smtClean="0"/>
                        <a:t>Cl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514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</a:tr>
              <a:tr h="443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</a:tr>
              <a:tr h="486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443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</a:tr>
              <a:tr h="443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892550" y="1066800"/>
          <a:ext cx="1357313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4" name="ChemSketch" r:id="rId3" imgW="1357920" imgH="1588320" progId="ACD.ChemSketchCDX">
                  <p:embed/>
                </p:oleObj>
              </mc:Choice>
              <mc:Fallback>
                <p:oleObj name="ChemSketch" r:id="rId3" imgW="1357920" imgH="1588320" progId="ACD.ChemSketchCDX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1066800"/>
                        <a:ext cx="1357313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070"/>
              </p:ext>
            </p:extLst>
          </p:nvPr>
        </p:nvGraphicFramePr>
        <p:xfrm>
          <a:off x="533400" y="1244601"/>
          <a:ext cx="8305800" cy="515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Mol. 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p-</a:t>
                      </a:r>
                      <a:r>
                        <a:rPr lang="en-US" i="0" dirty="0" err="1" smtClean="0"/>
                        <a:t>Cl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</a:tr>
              <a:tr h="468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i="0" dirty="0" smtClean="0"/>
                        <a:t>-COOH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Structure of 1,2,3-triazole-quinazolinone conjugates (6a-q)</a:t>
            </a:r>
            <a:endParaRPr lang="en-IN" sz="24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cs typeface="Andalus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667000"/>
          <a:ext cx="8153400" cy="411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69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S. No.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Code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Mol. Formula 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Yield</a:t>
                      </a:r>
                    </a:p>
                  </a:txBody>
                  <a:tcPr marL="68580" marR="68580" marT="0" marB="0" anchor="ctr" horzOverflow="overflow"/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o-</a:t>
                      </a:r>
                      <a:r>
                        <a:rPr lang="en-US" i="0" dirty="0" err="1" smtClean="0"/>
                        <a:t>Cl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</a:tr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</a:tr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</a:tr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975100" y="1066800"/>
          <a:ext cx="1193800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6" name="ChemSketch" r:id="rId3" imgW="1193040" imgH="1588320" progId="ACD.ChemSketchCDX">
                  <p:embed/>
                </p:oleObj>
              </mc:Choice>
              <mc:Fallback>
                <p:oleObj name="ChemSketch" r:id="rId3" imgW="1193040" imgH="1588320" progId="ACD.ChemSketchCDX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1066800"/>
                        <a:ext cx="1193800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24574"/>
              </p:ext>
            </p:extLst>
          </p:nvPr>
        </p:nvGraphicFramePr>
        <p:xfrm>
          <a:off x="533400" y="1244601"/>
          <a:ext cx="8153400" cy="500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Mol. 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p-</a:t>
                      </a:r>
                      <a:r>
                        <a:rPr lang="en-US" i="0" dirty="0" err="1" smtClean="0"/>
                        <a:t>Cl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-OCH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</a:tr>
              <a:tr h="454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i="0" dirty="0" smtClean="0"/>
                        <a:t>-COOH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68069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Characterization of synthesized compounds </a:t>
            </a:r>
            <a:endParaRPr lang="en-IN" sz="28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5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1</a:t>
            </a:r>
            <a:r>
              <a:rPr lang="en-I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H NMR spectrum of representative compound 5n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93" y="1073701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1600201" y="43434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724400" y="2895599"/>
            <a:ext cx="228600" cy="228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971800" y="3962400"/>
            <a:ext cx="3048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1590692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1524000" y="1752600"/>
            <a:ext cx="304800" cy="152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26670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514600" y="31242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39071" y="3593068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= 5.662 (s,2H, C</a:t>
            </a:r>
            <a:r>
              <a:rPr lang="en-IN" i="1" dirty="0" smtClean="0">
                <a:solidFill>
                  <a:srgbClr val="FF0000"/>
                </a:solidFill>
              </a:rPr>
              <a:t>H</a:t>
            </a:r>
            <a:r>
              <a:rPr lang="en-IN" i="1" baseline="-25000" dirty="0" smtClean="0">
                <a:solidFill>
                  <a:srgbClr val="FF0000"/>
                </a:solidFill>
              </a:rPr>
              <a:t>2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8100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= 8.059 (s,1H, C</a:t>
            </a:r>
            <a:r>
              <a:rPr lang="en-IN" i="1" dirty="0" smtClean="0">
                <a:solidFill>
                  <a:srgbClr val="FF0000"/>
                </a:solidFill>
              </a:rPr>
              <a:t>H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1709" y="2482334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= 2.392 (s,3H, C</a:t>
            </a:r>
            <a:r>
              <a:rPr lang="en-IN" i="1" dirty="0" smtClean="0">
                <a:solidFill>
                  <a:srgbClr val="FF0000"/>
                </a:solidFill>
              </a:rPr>
              <a:t>H</a:t>
            </a:r>
            <a:r>
              <a:rPr lang="en-IN" i="1" baseline="-25000" dirty="0">
                <a:solidFill>
                  <a:srgbClr val="FF0000"/>
                </a:solidFill>
              </a:rPr>
              <a:t>3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634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13</a:t>
            </a:r>
            <a:r>
              <a:rPr lang="en-I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C NMR spectrum of representative compound 5n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3314700" y="33909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219700" y="4000500"/>
            <a:ext cx="3810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1590692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1371600" y="28956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05001" y="3352800"/>
            <a:ext cx="3048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0" y="5634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1</a:t>
            </a:r>
            <a:r>
              <a:rPr lang="en-I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H NMR spectrum of representative compound 6k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4038600" y="23622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24000" y="2514600"/>
            <a:ext cx="3810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27565" y="3537466"/>
            <a:ext cx="382259" cy="6469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7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15440"/>
            <a:ext cx="13875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1447800" y="2209800"/>
            <a:ext cx="3048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981200" y="26670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3417499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= 8.611 (s,1H, C</a:t>
            </a:r>
            <a:r>
              <a:rPr lang="en-IN" i="1" dirty="0" smtClean="0">
                <a:solidFill>
                  <a:srgbClr val="FF0000"/>
                </a:solidFill>
              </a:rPr>
              <a:t>H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5052" y="206906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= 5.404 (s,2H, C</a:t>
            </a:r>
            <a:r>
              <a:rPr lang="en-IN" i="1" dirty="0" smtClean="0">
                <a:solidFill>
                  <a:srgbClr val="FF0000"/>
                </a:solidFill>
              </a:rPr>
              <a:t>H</a:t>
            </a:r>
            <a:r>
              <a:rPr lang="en-IN" i="1" baseline="-25000" dirty="0" smtClean="0">
                <a:solidFill>
                  <a:srgbClr val="FF0000"/>
                </a:solidFill>
              </a:rPr>
              <a:t>2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0" y="5634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13</a:t>
            </a:r>
            <a:r>
              <a:rPr lang="en-I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C NMR spectrum of representative compound 6k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6867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295400" y="28956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162300" y="39243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5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1595734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371600" y="28956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0" y="5634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Andalus" pitchFamily="18" charset="-78"/>
              </a:rPr>
              <a:t>LC-MS spectrum of representative compound 6k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514601" y="3733799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sym - H - Part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27318"/>
          <a:stretch>
            <a:fillRect/>
          </a:stretch>
        </p:blipFill>
        <p:spPr bwMode="auto">
          <a:xfrm>
            <a:off x="304800" y="1066800"/>
            <a:ext cx="42354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439440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Fig: </a:t>
            </a:r>
            <a:r>
              <a:rPr lang="en-US" sz="2400" dirty="0" smtClean="0"/>
              <a:t>Single</a:t>
            </a:r>
            <a:r>
              <a:rPr lang="en-US" sz="2400" b="1" dirty="0" smtClean="0"/>
              <a:t> </a:t>
            </a:r>
            <a:r>
              <a:rPr lang="en-US" sz="2400" dirty="0" smtClean="0"/>
              <a:t>crystal X-ray structure of compound </a:t>
            </a:r>
            <a:r>
              <a:rPr lang="en-US" sz="2400" b="1" dirty="0" smtClean="0"/>
              <a:t>2 </a:t>
            </a:r>
            <a:r>
              <a:rPr lang="en-US" sz="2400" dirty="0" smtClean="0"/>
              <a:t>&amp; </a:t>
            </a:r>
            <a:r>
              <a:rPr lang="en-US" sz="2400" b="1" dirty="0" smtClean="0"/>
              <a:t>5c.</a:t>
            </a:r>
            <a:endParaRPr lang="en-IN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cs typeface="Andalus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X-ray crystallographic analysis of 2 and 5c</a:t>
            </a:r>
            <a:endParaRPr lang="en-IN" sz="28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636986"/>
              </p:ext>
            </p:extLst>
          </p:nvPr>
        </p:nvGraphicFramePr>
        <p:xfrm>
          <a:off x="5029200" y="3733800"/>
          <a:ext cx="2053097" cy="24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8" name="CS ChemDraw Drawing" r:id="rId5" imgW="2761200" imgH="3243960" progId="ChemDraw.Document.6.0">
                  <p:embed/>
                </p:oleObj>
              </mc:Choice>
              <mc:Fallback>
                <p:oleObj name="CS ChemDraw Drawing" r:id="rId5" imgW="2761200" imgH="3243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3733800"/>
                        <a:ext cx="2053097" cy="24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23996"/>
              </p:ext>
            </p:extLst>
          </p:nvPr>
        </p:nvGraphicFramePr>
        <p:xfrm>
          <a:off x="914400" y="4503708"/>
          <a:ext cx="2131860" cy="14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9" name="CS ChemDraw Drawing" r:id="rId7" imgW="2761200" imgH="1910880" progId="ChemDraw.Document.6.0">
                  <p:embed/>
                </p:oleObj>
              </mc:Choice>
              <mc:Fallback>
                <p:oleObj name="CS ChemDraw Drawing" r:id="rId7" imgW="2761200" imgH="1910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4503708"/>
                        <a:ext cx="2131860" cy="14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8996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2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9436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5c</a:t>
            </a:r>
            <a:endParaRPr lang="en-IN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668"/>
            <a:ext cx="5067300" cy="50450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strategy for present work based on available antifungal drugs.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62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Anticandidal</a:t>
            </a:r>
            <a:r>
              <a:rPr lang="en-US" sz="2800" b="1" dirty="0" smtClean="0"/>
              <a:t> evaluation</a:t>
            </a:r>
            <a:endParaRPr lang="en-I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49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Table: </a:t>
            </a:r>
            <a:r>
              <a:rPr lang="en-US" i="1" dirty="0" smtClean="0"/>
              <a:t>In vitro </a:t>
            </a:r>
            <a:r>
              <a:rPr lang="en-US" dirty="0" err="1" smtClean="0"/>
              <a:t>anticandidal</a:t>
            </a:r>
            <a:r>
              <a:rPr lang="en-US" dirty="0" smtClean="0"/>
              <a:t> activity of compounds (</a:t>
            </a:r>
            <a:r>
              <a:rPr lang="en-US" b="1" dirty="0" smtClean="0"/>
              <a:t>5a–q</a:t>
            </a:r>
            <a:r>
              <a:rPr lang="en-US" dirty="0" smtClean="0"/>
              <a:t>) against </a:t>
            </a:r>
            <a:r>
              <a:rPr lang="en-US" i="1" dirty="0" smtClean="0"/>
              <a:t>Candida </a:t>
            </a:r>
            <a:r>
              <a:rPr lang="en-US" dirty="0" smtClean="0"/>
              <a:t>spp.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135" y="1295400"/>
            <a:ext cx="20037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1742"/>
              </p:ext>
            </p:extLst>
          </p:nvPr>
        </p:nvGraphicFramePr>
        <p:xfrm>
          <a:off x="457201" y="2291207"/>
          <a:ext cx="8305799" cy="4589272"/>
        </p:xfrm>
        <a:graphic>
          <a:graphicData uri="http://schemas.openxmlformats.org/drawingml/2006/table">
            <a:tbl>
              <a:tblPr/>
              <a:tblGrid>
                <a:gridCol w="1543413"/>
                <a:gridCol w="1466243"/>
                <a:gridCol w="1774926"/>
                <a:gridCol w="1774926"/>
                <a:gridCol w="1746291"/>
              </a:tblGrid>
              <a:tr h="2596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Compound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IC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(mean ± SD)</a:t>
                      </a:r>
                      <a:r>
                        <a:rPr lang="en-IN" sz="1600" b="1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IN" sz="1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albicans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glabrata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tropicalis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5a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227.71±3.84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181.83±7.55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74.66±2.13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-Cl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124.39±18.43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183.45±12.33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65.63±4.32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5c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109.88±4.76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244.66±17.47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87.12±2.22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5d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-CH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297.22±5.94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351.31±6.32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190.98±17.23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-OCH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18.61±3.42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181.80±9.75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13.47±2.49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5f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-NO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269.41±5.50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272.36±4.41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238.55±7.12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-Cl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65.58±3.20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58.17±2.44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28.17±2.44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509.49±6.41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364.85±3.40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182.14±11.57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901190"/>
          <a:ext cx="8001001" cy="4876800"/>
        </p:xfrm>
        <a:graphic>
          <a:graphicData uri="http://schemas.openxmlformats.org/drawingml/2006/table">
            <a:tbl>
              <a:tblPr/>
              <a:tblGrid>
                <a:gridCol w="1255491"/>
                <a:gridCol w="1569362"/>
                <a:gridCol w="1651963"/>
                <a:gridCol w="1899756"/>
                <a:gridCol w="1624429"/>
              </a:tblGrid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5i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352.60±11.05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395.10±7.46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137.11±6.49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5j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-OCH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340.48±7.36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416.98±2.27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113.20±3.67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5k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147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-NO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142.61±2.55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354.04±5.43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117.02±3.22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5l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147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215.55±3.47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194.87±3.42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249.73±9.68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147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-F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209.26±6.49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292.53±9.11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434.85±15.46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5n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084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-CH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14.62±2.14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8.36±1.31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12.37±3.21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5o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          p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-OCH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394.29±1.67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118.25±6.52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441.67±4.28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5p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084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-NO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151.20±15.68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315.51±8.93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213.77±12.14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5q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084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-COOH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342.30±5.74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87.72±5.57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290.24±6.74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     FLC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15.6±2.23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7.8±1.52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8.5±1.71</a:t>
                      </a: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84357"/>
              </p:ext>
            </p:extLst>
          </p:nvPr>
        </p:nvGraphicFramePr>
        <p:xfrm>
          <a:off x="457200" y="1143000"/>
          <a:ext cx="8305799" cy="797133"/>
        </p:xfrm>
        <a:graphic>
          <a:graphicData uri="http://schemas.openxmlformats.org/drawingml/2006/table">
            <a:tbl>
              <a:tblPr/>
              <a:tblGrid>
                <a:gridCol w="1543413"/>
                <a:gridCol w="1466243"/>
                <a:gridCol w="1774926"/>
                <a:gridCol w="1774926"/>
                <a:gridCol w="1746291"/>
              </a:tblGrid>
              <a:tr h="2596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Compound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IC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(mean ± SD)</a:t>
                      </a:r>
                      <a:r>
                        <a:rPr lang="en-IN" sz="1600" b="1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IN" sz="1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albicans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glabrata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tropicalis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749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Table: </a:t>
            </a:r>
            <a:r>
              <a:rPr lang="en-US" i="1" dirty="0" smtClean="0"/>
              <a:t>In vitro </a:t>
            </a:r>
            <a:r>
              <a:rPr lang="en-US" dirty="0" err="1" smtClean="0"/>
              <a:t>anticandidal</a:t>
            </a:r>
            <a:r>
              <a:rPr lang="en-US" dirty="0" smtClean="0"/>
              <a:t> activity of compounds (</a:t>
            </a:r>
            <a:r>
              <a:rPr lang="en-US" b="1" dirty="0" smtClean="0"/>
              <a:t>6a–q</a:t>
            </a:r>
            <a:r>
              <a:rPr lang="en-US" dirty="0" smtClean="0"/>
              <a:t>) against </a:t>
            </a:r>
            <a:r>
              <a:rPr lang="en-US" i="1" dirty="0" smtClean="0"/>
              <a:t>Candida </a:t>
            </a:r>
            <a:r>
              <a:rPr lang="en-US" dirty="0" smtClean="0"/>
              <a:t>spp.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1295400"/>
            <a:ext cx="2019300" cy="90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90804"/>
              </p:ext>
            </p:extLst>
          </p:nvPr>
        </p:nvGraphicFramePr>
        <p:xfrm>
          <a:off x="457200" y="2286000"/>
          <a:ext cx="8381999" cy="4372257"/>
        </p:xfrm>
        <a:graphic>
          <a:graphicData uri="http://schemas.openxmlformats.org/drawingml/2006/table">
            <a:tbl>
              <a:tblPr/>
              <a:tblGrid>
                <a:gridCol w="1676399"/>
                <a:gridCol w="1033614"/>
                <a:gridCol w="1970232"/>
                <a:gridCol w="1766416"/>
                <a:gridCol w="1935338"/>
              </a:tblGrid>
              <a:tr h="3319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Compound    Code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IC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(mean ± SD)</a:t>
                      </a:r>
                      <a:r>
                        <a:rPr lang="en-IN" sz="1600" b="1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IN" sz="1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albicans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glabrata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tropicalis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412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118.74±7.61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566.07±9.43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184.13±4.82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4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168.76±3.38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266.46±10.29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210.63±13.31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6c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-F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latin typeface="Times New Roman"/>
                          <a:ea typeface="Times New Roman"/>
                          <a:cs typeface="Times New Roman"/>
                        </a:rPr>
                        <a:t>100.72±3.67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174.36±3.12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24.78±2.67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6d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131.17±4.32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357.67±6.82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233.06±6.88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-OCH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48.17±3.17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29.38±4.18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9.09±2.69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6f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-NO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700.85±23.60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486.65±18.48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520.72±24.12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100.35±4.02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278.14±3.99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244.65±2.05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-F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134.80±2.37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261.89±13.29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175.21±3.63</a:t>
                      </a:r>
                    </a:p>
                  </a:txBody>
                  <a:tcPr marL="52847" marR="52847" marT="93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905000"/>
          <a:ext cx="8305799" cy="4569376"/>
        </p:xfrm>
        <a:graphic>
          <a:graphicData uri="http://schemas.openxmlformats.org/drawingml/2006/table">
            <a:tbl>
              <a:tblPr/>
              <a:tblGrid>
                <a:gridCol w="1301922"/>
                <a:gridCol w="1631434"/>
                <a:gridCol w="1712085"/>
                <a:gridCol w="1974773"/>
                <a:gridCol w="1685585"/>
              </a:tblGrid>
              <a:tr h="550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133.44±4.25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244.77±11.23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222.80±18.69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6j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-OCH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214.35±11.02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453.30±13.17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444.08±17.37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6k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-NO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700.85±23.60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486.65±18.48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520.72±24.12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6l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220.89±11.21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517.05±18.63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303.32±8.50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6m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-F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171.92±5.29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421.65±15.36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231.21±5.71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6n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86.96±4.05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288.33±7.37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13.54±2.98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6o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-OCH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124.87±5.93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718.37±13.18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162.33±5.24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6p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-NO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789.23±16.40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432.53±10.31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336.61±11.07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6q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-COOH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916.32±15.47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522.05±4.02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457.29±10.70 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17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FLC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0" marR="6604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15.6±2.23</a:t>
                      </a: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7.8±1.52</a:t>
                      </a:r>
                    </a:p>
                  </a:txBody>
                  <a:tcPr marL="66040" marR="6604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8.5±1.71</a:t>
                      </a:r>
                    </a:p>
                  </a:txBody>
                  <a:tcPr marL="66040" marR="6604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84758"/>
              </p:ext>
            </p:extLst>
          </p:nvPr>
        </p:nvGraphicFramePr>
        <p:xfrm>
          <a:off x="457200" y="1143000"/>
          <a:ext cx="8305799" cy="797133"/>
        </p:xfrm>
        <a:graphic>
          <a:graphicData uri="http://schemas.openxmlformats.org/drawingml/2006/table">
            <a:tbl>
              <a:tblPr/>
              <a:tblGrid>
                <a:gridCol w="1371600"/>
                <a:gridCol w="1638056"/>
                <a:gridCol w="1774926"/>
                <a:gridCol w="1774926"/>
                <a:gridCol w="1746291"/>
              </a:tblGrid>
              <a:tr h="2596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Compound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IC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(mean ± SD)</a:t>
                      </a:r>
                      <a:r>
                        <a:rPr lang="en-IN" sz="1600" b="1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IN" sz="1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albicans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glabrata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tropicalis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Hemolytic assay</a:t>
            </a:r>
            <a:endParaRPr lang="en-IN" sz="2800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90600" y="1295400"/>
          <a:ext cx="6781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334000"/>
            <a:ext cx="757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Fig:</a:t>
            </a:r>
            <a:r>
              <a:rPr lang="en-US" dirty="0" smtClean="0"/>
              <a:t> Hemolytic activity of compounds </a:t>
            </a:r>
            <a:r>
              <a:rPr lang="en-US" b="1" dirty="0" smtClean="0"/>
              <a:t>5e</a:t>
            </a:r>
            <a:r>
              <a:rPr lang="en-US" dirty="0" smtClean="0"/>
              <a:t>, </a:t>
            </a:r>
            <a:r>
              <a:rPr lang="en-US" b="1" dirty="0" smtClean="0"/>
              <a:t>5g</a:t>
            </a:r>
            <a:r>
              <a:rPr lang="en-US" dirty="0" smtClean="0"/>
              <a:t>, </a:t>
            </a:r>
            <a:r>
              <a:rPr lang="en-US" b="1" dirty="0" smtClean="0"/>
              <a:t>5n</a:t>
            </a:r>
            <a:r>
              <a:rPr lang="en-US" dirty="0" smtClean="0"/>
              <a:t>, </a:t>
            </a:r>
            <a:r>
              <a:rPr lang="en-US" b="1" dirty="0" smtClean="0"/>
              <a:t>6c</a:t>
            </a:r>
            <a:r>
              <a:rPr lang="en-US" dirty="0" smtClean="0"/>
              <a:t>, </a:t>
            </a:r>
            <a:r>
              <a:rPr lang="en-US" b="1" dirty="0" smtClean="0"/>
              <a:t>6e</a:t>
            </a:r>
            <a:r>
              <a:rPr lang="en-US" dirty="0" smtClean="0"/>
              <a:t> and </a:t>
            </a:r>
            <a:r>
              <a:rPr lang="en-US" b="1" dirty="0" smtClean="0"/>
              <a:t>6n</a:t>
            </a:r>
            <a:r>
              <a:rPr lang="en-US" dirty="0" smtClean="0"/>
              <a:t> on human RBCs.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Cytotoxic</a:t>
            </a:r>
            <a:r>
              <a:rPr lang="en-US" sz="2800" b="1" dirty="0" smtClean="0"/>
              <a:t> Activity by MTT assay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486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Figure: </a:t>
            </a:r>
            <a:r>
              <a:rPr lang="en-US" dirty="0" smtClean="0"/>
              <a:t>Cell viability assay on HEK-293 cell line.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143000" y="1295400"/>
          <a:ext cx="735330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05" y="2362200"/>
            <a:ext cx="419427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0" y="1447800"/>
            <a:ext cx="4810125" cy="3005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847272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Fig.</a:t>
            </a:r>
            <a:r>
              <a:rPr lang="en-IN" dirty="0" smtClean="0"/>
              <a:t> Docking </a:t>
            </a:r>
            <a:r>
              <a:rPr lang="en-IN" dirty="0"/>
              <a:t>of </a:t>
            </a:r>
            <a:r>
              <a:rPr lang="en-IN" b="1" dirty="0"/>
              <a:t>5n</a:t>
            </a:r>
            <a:r>
              <a:rPr lang="en-IN" dirty="0"/>
              <a:t> with </a:t>
            </a:r>
            <a:r>
              <a:rPr lang="en-IN" dirty="0" err="1"/>
              <a:t>lanosterol</a:t>
            </a:r>
            <a:r>
              <a:rPr lang="en-IN" dirty="0"/>
              <a:t> 14</a:t>
            </a:r>
            <a:r>
              <a:rPr lang="el-GR" dirty="0"/>
              <a:t>α-</a:t>
            </a:r>
            <a:r>
              <a:rPr lang="en-IN" dirty="0" err="1"/>
              <a:t>demethylase</a:t>
            </a:r>
            <a:r>
              <a:rPr lang="en-IN" dirty="0"/>
              <a:t> of pathogen </a:t>
            </a:r>
            <a:r>
              <a:rPr lang="en-IN" i="1" dirty="0"/>
              <a:t>C. </a:t>
            </a:r>
            <a:r>
              <a:rPr lang="en-IN" i="1" dirty="0" err="1"/>
              <a:t>albicans</a:t>
            </a:r>
            <a:r>
              <a:rPr lang="en-IN" dirty="0"/>
              <a:t> (</a:t>
            </a:r>
            <a:r>
              <a:rPr lang="en-IN" dirty="0" err="1"/>
              <a:t>PDB</a:t>
            </a:r>
            <a:r>
              <a:rPr lang="en-IN" dirty="0"/>
              <a:t>: </a:t>
            </a:r>
            <a:r>
              <a:rPr lang="en-IN" dirty="0">
                <a:hlinkClick r:id="rId4" tooltip="View structure 5v5z on PDB web page"/>
              </a:rPr>
              <a:t>5v5z</a:t>
            </a:r>
            <a:r>
              <a:rPr lang="en-IN" dirty="0"/>
              <a:t>): (a) compound </a:t>
            </a:r>
            <a:r>
              <a:rPr lang="en-IN" b="1" dirty="0"/>
              <a:t>5n</a:t>
            </a:r>
            <a:r>
              <a:rPr lang="en-IN" dirty="0"/>
              <a:t> (yellow) showing interaction with </a:t>
            </a:r>
            <a:r>
              <a:rPr lang="en-IN" dirty="0" err="1"/>
              <a:t>Heme</a:t>
            </a:r>
            <a:r>
              <a:rPr lang="en-IN" dirty="0"/>
              <a:t> </a:t>
            </a:r>
            <a:r>
              <a:rPr lang="en-IN" dirty="0" err="1"/>
              <a:t>porphyrin</a:t>
            </a:r>
            <a:r>
              <a:rPr lang="en-IN" dirty="0"/>
              <a:t> ring (violet) which involves in oxidation process; (b) overlapping image of original inhibitor of protein 1YN (green) and compound </a:t>
            </a:r>
            <a:r>
              <a:rPr lang="en-IN" b="1" dirty="0"/>
              <a:t>5n</a:t>
            </a:r>
            <a:r>
              <a:rPr lang="en-IN" dirty="0"/>
              <a:t> within the same binding pocket.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Molecular Docking studies of compounds 5n</a:t>
            </a:r>
            <a:endParaRPr lang="en-IN" sz="28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3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ADME properties</a:t>
            </a:r>
            <a:endParaRPr lang="en-I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643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Table: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dirty="0" smtClean="0"/>
              <a:t> ADME prediction data of the title compounds </a:t>
            </a:r>
            <a:r>
              <a:rPr lang="en-US" b="1" dirty="0" smtClean="0"/>
              <a:t>5a–q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524000"/>
          <a:ext cx="8305800" cy="4880102"/>
        </p:xfrm>
        <a:graphic>
          <a:graphicData uri="http://schemas.openxmlformats.org/drawingml/2006/table">
            <a:tbl>
              <a:tblPr/>
              <a:tblGrid>
                <a:gridCol w="693763"/>
                <a:gridCol w="550061"/>
                <a:gridCol w="660074"/>
                <a:gridCol w="660074"/>
                <a:gridCol w="484028"/>
                <a:gridCol w="561087"/>
                <a:gridCol w="605067"/>
                <a:gridCol w="660074"/>
                <a:gridCol w="605067"/>
                <a:gridCol w="825091"/>
                <a:gridCol w="660074"/>
                <a:gridCol w="579340"/>
                <a:gridCol w="762000"/>
              </a:tblGrid>
              <a:tr h="3990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Compd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HBD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P o/w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logS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Khsa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BB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VLR5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375.38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679.855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2.790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-4.260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-0.293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-0.783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409.83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695.861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91.430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3.259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-4.814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-0.192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-0.554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393.37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685.159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92.972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2.996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-4.514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-0.259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-0.658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389.41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700.262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90.193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3.131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-4.647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-0.158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-0.660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405.41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712.625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100.044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8.75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2.839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-4.326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-0.337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-0.820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5f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420.38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708.418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130.747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2.193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-4.115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-0.423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-1.589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409.83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703.976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3.296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-5.030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-0.164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-0.630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393.37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688.530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3.024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-4.627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-0.248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-0.678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389.41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712.243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3.118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-4.874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-0.117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-0.812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5j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405.41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706.853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102.995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8.75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2.761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-4.217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-0.355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-0.853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420.38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721.890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141.554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2.032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-4.371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-0.375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-2.015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1" y="1295400"/>
          <a:ext cx="8458199" cy="3364554"/>
        </p:xfrm>
        <a:graphic>
          <a:graphicData uri="http://schemas.openxmlformats.org/drawingml/2006/table">
            <a:tbl>
              <a:tblPr/>
              <a:tblGrid>
                <a:gridCol w="698139"/>
                <a:gridCol w="555304"/>
                <a:gridCol w="666364"/>
                <a:gridCol w="666364"/>
                <a:gridCol w="499773"/>
                <a:gridCol w="555304"/>
                <a:gridCol w="610835"/>
                <a:gridCol w="666364"/>
                <a:gridCol w="610835"/>
                <a:gridCol w="832955"/>
                <a:gridCol w="666364"/>
                <a:gridCol w="591398"/>
                <a:gridCol w="838200"/>
              </a:tblGrid>
              <a:tr h="478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Compd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HBD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P o/w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logS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Khsa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BB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VLR5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5l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409.83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703.954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3.296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-5.029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-0.164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-0.630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393.37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688.516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3.024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-4.627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-0.248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-0.678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389.41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712.059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93.977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3.116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-4.871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-0.118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-0.812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405.41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715.461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102.059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8.75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2.837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-4.380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-0.322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-0.867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5p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420.38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724.784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148.449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1.910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-4.425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-0.332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-2.330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5q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419.39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726.372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146.595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10.00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2.374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-4.907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-0.361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-2.116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800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baseline="30000" dirty="0" err="1" smtClean="0"/>
              <a:t>a</a:t>
            </a:r>
            <a:r>
              <a:rPr lang="en-US" dirty="0" err="1" smtClean="0"/>
              <a:t>Molecular</a:t>
            </a:r>
            <a:r>
              <a:rPr lang="en-US" dirty="0" smtClean="0"/>
              <a:t> weight(130.0/725.0), </a:t>
            </a:r>
            <a:r>
              <a:rPr lang="en-US" b="1" baseline="30000" dirty="0" err="1" smtClean="0"/>
              <a:t>b</a:t>
            </a:r>
            <a:r>
              <a:rPr lang="en-US" dirty="0" err="1" smtClean="0"/>
              <a:t>No</a:t>
            </a:r>
            <a:r>
              <a:rPr lang="en-US" dirty="0" smtClean="0"/>
              <a:t>. of H-bond donor groups (0/6), </a:t>
            </a:r>
            <a:r>
              <a:rPr lang="en-US" b="1" baseline="30000" dirty="0" err="1" smtClean="0"/>
              <a:t>c</a:t>
            </a:r>
            <a:r>
              <a:rPr lang="en-US" dirty="0" err="1" smtClean="0"/>
              <a:t>No</a:t>
            </a:r>
            <a:r>
              <a:rPr lang="en-US" dirty="0" smtClean="0"/>
              <a:t>. of H-bond acceptor groups (2/20), </a:t>
            </a:r>
            <a:r>
              <a:rPr lang="en-US" b="1" baseline="30000" dirty="0" err="1" smtClean="0"/>
              <a:t>d</a:t>
            </a:r>
            <a:r>
              <a:rPr lang="en-US" dirty="0" err="1" smtClean="0"/>
              <a:t>octanol</a:t>
            </a:r>
            <a:r>
              <a:rPr lang="en-US" dirty="0" smtClean="0"/>
              <a:t>/water partition coefficient (-2.0/6.5), </a:t>
            </a:r>
            <a:r>
              <a:rPr lang="en-US" b="1" baseline="30000" dirty="0" err="1" smtClean="0"/>
              <a:t>e</a:t>
            </a:r>
            <a:r>
              <a:rPr lang="en-US" dirty="0" err="1" smtClean="0"/>
              <a:t>predicted</a:t>
            </a:r>
            <a:r>
              <a:rPr lang="en-US" dirty="0" smtClean="0"/>
              <a:t> aqueous solubility (-6.5/0.5), </a:t>
            </a:r>
            <a:r>
              <a:rPr lang="en-US" b="1" baseline="30000" dirty="0" err="1" smtClean="0"/>
              <a:t>f</a:t>
            </a:r>
            <a:r>
              <a:rPr lang="en-US" dirty="0" err="1" smtClean="0"/>
              <a:t>prediction</a:t>
            </a:r>
            <a:r>
              <a:rPr lang="en-US" dirty="0" smtClean="0"/>
              <a:t> of binding to human serum albumin (-1.5/1.5),</a:t>
            </a:r>
            <a:r>
              <a:rPr lang="en-US" baseline="30000" dirty="0" smtClean="0"/>
              <a:t> </a:t>
            </a:r>
            <a:r>
              <a:rPr lang="en-US" b="1" baseline="30000" dirty="0" err="1" smtClean="0"/>
              <a:t>g</a:t>
            </a:r>
            <a:r>
              <a:rPr lang="en-US" dirty="0" err="1" smtClean="0"/>
              <a:t>predicted</a:t>
            </a:r>
            <a:r>
              <a:rPr lang="en-US" dirty="0" smtClean="0"/>
              <a:t> brain/blood partition coefficient (-3.0/1.2), </a:t>
            </a:r>
            <a:r>
              <a:rPr lang="en-US" b="1" baseline="30000" dirty="0" smtClean="0"/>
              <a:t>h</a:t>
            </a:r>
            <a:r>
              <a:rPr lang="en-US" dirty="0" smtClean="0"/>
              <a:t>% Human Oral Absorption in GI (&lt;25% is poor); The values in bracket signify Range for 95% of drugs.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643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Table: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dirty="0" smtClean="0"/>
              <a:t> ADME prediction data of the title compounds </a:t>
            </a:r>
            <a:r>
              <a:rPr lang="en-US" b="1" dirty="0" smtClean="0"/>
              <a:t>6a–6q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524000"/>
          <a:ext cx="8382000" cy="4880102"/>
        </p:xfrm>
        <a:graphic>
          <a:graphicData uri="http://schemas.openxmlformats.org/drawingml/2006/table">
            <a:tbl>
              <a:tblPr/>
              <a:tblGrid>
                <a:gridCol w="685800"/>
                <a:gridCol w="634224"/>
                <a:gridCol w="660074"/>
                <a:gridCol w="660074"/>
                <a:gridCol w="484028"/>
                <a:gridCol w="561087"/>
                <a:gridCol w="605067"/>
                <a:gridCol w="660074"/>
                <a:gridCol w="605067"/>
                <a:gridCol w="825091"/>
                <a:gridCol w="660074"/>
                <a:gridCol w="579340"/>
                <a:gridCol w="762000"/>
              </a:tblGrid>
              <a:tr h="3990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Compd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HBD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P o/w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logS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Khsa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BB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VLR5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347.33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601.932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115.398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2.312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-3.874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-1.279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381.77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590.898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108.709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2.570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-3.939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-0.383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-0.944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365.32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580.209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110.252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2.318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-3.665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-1.037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361.36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594.823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107.471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2.437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-3.755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-0.353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-1.052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377.35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607.644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117.323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2.188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-3.537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-1.212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6f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392.33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603.449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148.018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1.565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-3.378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-0.554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-1.882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381.77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599.023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111.256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2.599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-4.137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-1.017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365.32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583.578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111.256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2.343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-3.770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-1.055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361.36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607.289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111.256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2.413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-3.963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-1.204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6j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377.35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603.714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120.269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2.153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-3.472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-1.228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392.33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616.936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158.832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1.390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-3.601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-0.520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-2.278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3810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1,2,3-triazoles</a:t>
            </a:r>
            <a:endParaRPr lang="en-IN" alt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/>
              <a:t>Triazoles</a:t>
            </a:r>
            <a:r>
              <a:rPr lang="en-US" sz="2400" dirty="0" smtClean="0"/>
              <a:t> are heterocyclic compounds with three nitrogen and two carbon atoms in a five-</a:t>
            </a:r>
            <a:r>
              <a:rPr lang="en-US" sz="2400" dirty="0" err="1" smtClean="0"/>
              <a:t>membered</a:t>
            </a:r>
            <a:r>
              <a:rPr lang="en-US" sz="2400" dirty="0" smtClean="0"/>
              <a:t> ring. Two isomeric forms of </a:t>
            </a:r>
            <a:r>
              <a:rPr lang="en-US" sz="2400" dirty="0" err="1" smtClean="0"/>
              <a:t>triazoles</a:t>
            </a:r>
            <a:r>
              <a:rPr lang="en-US" sz="2400" dirty="0" smtClean="0"/>
              <a:t> with the molecular formula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exists viz. 1,2,3-triazole and 1,2,4-triazole.</a:t>
            </a:r>
          </a:p>
          <a:p>
            <a:pPr marL="457200" indent="-457200" algn="just">
              <a:defRPr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1" name="Object 1"/>
          <p:cNvGraphicFramePr>
            <a:graphicFrameLocks noChangeAspect="1"/>
          </p:cNvGraphicFramePr>
          <p:nvPr/>
        </p:nvGraphicFramePr>
        <p:xfrm>
          <a:off x="2667001" y="3886200"/>
          <a:ext cx="3581399" cy="130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5" name="ChemSketch" r:id="rId3" imgW="1886077" imgH="689410" progId="ACD.ChemSketchCDX">
                  <p:embed/>
                </p:oleObj>
              </mc:Choice>
              <mc:Fallback>
                <p:oleObj name="ChemSketch" r:id="rId3" imgW="1886077" imgH="689410" progId="ACD.ChemSketchCDX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886200"/>
                        <a:ext cx="3581399" cy="1302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Cont… </a:t>
            </a:r>
            <a:endParaRPr lang="en-IN" sz="28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1" y="1295400"/>
          <a:ext cx="8534400" cy="3364554"/>
        </p:xfrm>
        <a:graphic>
          <a:graphicData uri="http://schemas.openxmlformats.org/drawingml/2006/table">
            <a:tbl>
              <a:tblPr/>
              <a:tblGrid>
                <a:gridCol w="685799"/>
                <a:gridCol w="643845"/>
                <a:gridCol w="666364"/>
                <a:gridCol w="666364"/>
                <a:gridCol w="499773"/>
                <a:gridCol w="555304"/>
                <a:gridCol w="610835"/>
                <a:gridCol w="666364"/>
                <a:gridCol w="610835"/>
                <a:gridCol w="832955"/>
                <a:gridCol w="666364"/>
                <a:gridCol w="591398"/>
                <a:gridCol w="838200"/>
              </a:tblGrid>
              <a:tr h="478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Compd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PSA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HBD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HBA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P o/w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logS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Khsa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QP log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BB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VLR5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1400" b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381.77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599.141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111.256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-4.140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-1.017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365.32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583.575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111.256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2.342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-3.770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-1.055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6n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361.35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607.274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111.256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2.413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-3.963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-0.324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-1.204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377.35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611.874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118.940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-3.607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-0.472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-1.257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6p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392.33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618.820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159.698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1.393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-3.632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-0.513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-2.305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6q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391.34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619.932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161.935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1.497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-3.555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-0.756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-2.324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800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baseline="30000" dirty="0" err="1" smtClean="0"/>
              <a:t>a</a:t>
            </a:r>
            <a:r>
              <a:rPr lang="en-US" dirty="0" err="1" smtClean="0"/>
              <a:t>Molecular</a:t>
            </a:r>
            <a:r>
              <a:rPr lang="en-US" dirty="0" smtClean="0"/>
              <a:t> weight(130.0/725.0), </a:t>
            </a:r>
            <a:r>
              <a:rPr lang="en-US" b="1" baseline="30000" dirty="0" err="1" smtClean="0"/>
              <a:t>b</a:t>
            </a:r>
            <a:r>
              <a:rPr lang="en-US" dirty="0" err="1" smtClean="0"/>
              <a:t>No</a:t>
            </a:r>
            <a:r>
              <a:rPr lang="en-US" dirty="0" smtClean="0"/>
              <a:t>. of H-bond donor groups (0/6), </a:t>
            </a:r>
            <a:r>
              <a:rPr lang="en-US" b="1" baseline="30000" dirty="0" err="1" smtClean="0"/>
              <a:t>c</a:t>
            </a:r>
            <a:r>
              <a:rPr lang="en-US" dirty="0" err="1" smtClean="0"/>
              <a:t>No</a:t>
            </a:r>
            <a:r>
              <a:rPr lang="en-US" dirty="0" smtClean="0"/>
              <a:t>. of H-bond acceptor groups (2/20), </a:t>
            </a:r>
            <a:r>
              <a:rPr lang="en-US" b="1" baseline="30000" dirty="0" err="1" smtClean="0"/>
              <a:t>d</a:t>
            </a:r>
            <a:r>
              <a:rPr lang="en-US" dirty="0" err="1" smtClean="0"/>
              <a:t>octanol</a:t>
            </a:r>
            <a:r>
              <a:rPr lang="en-US" dirty="0" smtClean="0"/>
              <a:t>/water partition coefficient (-2.0/6.5), </a:t>
            </a:r>
            <a:r>
              <a:rPr lang="en-US" b="1" baseline="30000" dirty="0" err="1" smtClean="0"/>
              <a:t>e</a:t>
            </a:r>
            <a:r>
              <a:rPr lang="en-US" dirty="0" err="1" smtClean="0"/>
              <a:t>predicted</a:t>
            </a:r>
            <a:r>
              <a:rPr lang="en-US" dirty="0" smtClean="0"/>
              <a:t> aqueous solubility (-6.5/0.5), </a:t>
            </a:r>
            <a:r>
              <a:rPr lang="en-US" b="1" baseline="30000" dirty="0" err="1" smtClean="0"/>
              <a:t>f</a:t>
            </a:r>
            <a:r>
              <a:rPr lang="en-US" dirty="0" err="1" smtClean="0"/>
              <a:t>prediction</a:t>
            </a:r>
            <a:r>
              <a:rPr lang="en-US" dirty="0" smtClean="0"/>
              <a:t> of binding to human serum albumin (-1.5/1.5),</a:t>
            </a:r>
            <a:r>
              <a:rPr lang="en-US" baseline="30000" dirty="0" smtClean="0"/>
              <a:t> </a:t>
            </a:r>
            <a:r>
              <a:rPr lang="en-US" b="1" baseline="30000" dirty="0" err="1" smtClean="0"/>
              <a:t>g</a:t>
            </a:r>
            <a:r>
              <a:rPr lang="en-US" dirty="0" err="1" smtClean="0"/>
              <a:t>predicted</a:t>
            </a:r>
            <a:r>
              <a:rPr lang="en-US" dirty="0" smtClean="0"/>
              <a:t> brain/blood partition coefficient (-3.0/1.2), </a:t>
            </a:r>
            <a:r>
              <a:rPr lang="en-US" b="1" baseline="30000" dirty="0" smtClean="0"/>
              <a:t>h</a:t>
            </a:r>
            <a:r>
              <a:rPr lang="en-US" dirty="0" smtClean="0"/>
              <a:t>% Human Oral Absorption in GI (&lt;25% is poor); The values in bracket signify Range for 95% of drugs.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38780"/>
            <a:ext cx="9144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    Conclusion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IN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685800" y="1082219"/>
            <a:ext cx="7696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A novel series of 1,2,3-triazole–quinazolinone conjugates (</a:t>
            </a:r>
            <a:r>
              <a:rPr lang="en-US" sz="2000" b="1" dirty="0" smtClean="0"/>
              <a:t>5a–5q</a:t>
            </a:r>
            <a:r>
              <a:rPr lang="en-US" sz="2000" dirty="0" smtClean="0"/>
              <a:t>) and (</a:t>
            </a:r>
            <a:r>
              <a:rPr lang="en-US" sz="2000" b="1" dirty="0" smtClean="0"/>
              <a:t>6a–6q</a:t>
            </a:r>
            <a:r>
              <a:rPr lang="en-US" sz="2000" dirty="0" smtClean="0"/>
              <a:t>) were prepared and evaluated for </a:t>
            </a:r>
            <a:r>
              <a:rPr lang="en-US" sz="2000" dirty="0" err="1" smtClean="0"/>
              <a:t>anticandidal</a:t>
            </a:r>
            <a:r>
              <a:rPr lang="en-US" sz="2000" dirty="0" smtClean="0"/>
              <a:t> activity.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All the </a:t>
            </a:r>
            <a:r>
              <a:rPr lang="en-US" sz="2000" dirty="0" err="1" smtClean="0"/>
              <a:t>synthesised</a:t>
            </a:r>
            <a:r>
              <a:rPr lang="en-US" sz="2000" dirty="0" smtClean="0"/>
              <a:t> compounds were characterized by IR,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H,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NMR, mass spectroscopic techniques and elemental analysis.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The </a:t>
            </a:r>
            <a:r>
              <a:rPr lang="en-US" sz="2000" i="1" dirty="0" smtClean="0"/>
              <a:t>in vitro</a:t>
            </a:r>
            <a:r>
              <a:rPr lang="en-US" sz="2000" dirty="0" smtClean="0"/>
              <a:t> </a:t>
            </a:r>
            <a:r>
              <a:rPr lang="en-US" sz="2000" dirty="0" err="1" smtClean="0"/>
              <a:t>anticandidal</a:t>
            </a:r>
            <a:r>
              <a:rPr lang="en-US" sz="2000" dirty="0" smtClean="0"/>
              <a:t> results show that all the synthesized compounds possess </a:t>
            </a:r>
            <a:r>
              <a:rPr lang="en-US" sz="2000" dirty="0" err="1" smtClean="0"/>
              <a:t>anticandidal</a:t>
            </a:r>
            <a:r>
              <a:rPr lang="en-US" sz="2000" dirty="0" smtClean="0"/>
              <a:t> activity to certain extent. The compounds </a:t>
            </a:r>
            <a:r>
              <a:rPr lang="en-US" sz="2000" b="1" dirty="0" smtClean="0"/>
              <a:t>5g</a:t>
            </a:r>
            <a:r>
              <a:rPr lang="en-US" sz="2000" dirty="0" smtClean="0"/>
              <a:t>,</a:t>
            </a:r>
            <a:r>
              <a:rPr lang="en-US" sz="2000" b="1" dirty="0" smtClean="0"/>
              <a:t> 5n</a:t>
            </a:r>
            <a:r>
              <a:rPr lang="en-US" sz="2000" dirty="0" smtClean="0"/>
              <a:t> and </a:t>
            </a:r>
            <a:r>
              <a:rPr lang="en-US" sz="2000" b="1" dirty="0" smtClean="0"/>
              <a:t>6e</a:t>
            </a:r>
            <a:r>
              <a:rPr lang="en-US" sz="2000" dirty="0" smtClean="0"/>
              <a:t> show good activity against all the three strains of </a:t>
            </a:r>
            <a:r>
              <a:rPr lang="en-US" sz="2000" i="1" dirty="0" smtClean="0"/>
              <a:t>Candida</a:t>
            </a:r>
            <a:r>
              <a:rPr lang="en-US" sz="2000" dirty="0" smtClean="0"/>
              <a:t>, viz. </a:t>
            </a:r>
            <a:r>
              <a:rPr lang="en-US" sz="2000" i="1" dirty="0" smtClean="0"/>
              <a:t>C. </a:t>
            </a:r>
            <a:r>
              <a:rPr lang="en-US" sz="2000" i="1" dirty="0" err="1" smtClean="0"/>
              <a:t>albicans</a:t>
            </a:r>
            <a:r>
              <a:rPr lang="en-US" sz="2000" i="1" dirty="0" smtClean="0"/>
              <a:t>,</a:t>
            </a:r>
            <a:r>
              <a:rPr lang="en-US" sz="2000" b="1" dirty="0" smtClean="0"/>
              <a:t> </a:t>
            </a:r>
            <a:r>
              <a:rPr lang="en-US" sz="2000" i="1" dirty="0" smtClean="0"/>
              <a:t>C. </a:t>
            </a:r>
            <a:r>
              <a:rPr lang="en-US" sz="2000" i="1" dirty="0" err="1" smtClean="0"/>
              <a:t>glabrata</a:t>
            </a:r>
            <a:r>
              <a:rPr lang="en-US" sz="2000" dirty="0" smtClean="0"/>
              <a:t> and </a:t>
            </a:r>
            <a:r>
              <a:rPr lang="en-US" sz="2000" i="1" dirty="0" smtClean="0"/>
              <a:t>C. </a:t>
            </a:r>
            <a:r>
              <a:rPr lang="en-US" sz="2000" i="1" dirty="0" err="1" smtClean="0"/>
              <a:t>tropicalis</a:t>
            </a:r>
            <a:r>
              <a:rPr lang="en-US" sz="2000" i="1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The compound </a:t>
            </a:r>
            <a:r>
              <a:rPr lang="en-US" sz="2000" b="1" dirty="0" smtClean="0"/>
              <a:t>5n </a:t>
            </a:r>
            <a:r>
              <a:rPr lang="en-US" sz="2000" dirty="0" smtClean="0"/>
              <a:t>emerged as a most potent inhibitor among compounds (</a:t>
            </a:r>
            <a:r>
              <a:rPr lang="en-US" sz="2000" b="1" dirty="0" smtClean="0"/>
              <a:t>5a–5q</a:t>
            </a:r>
            <a:r>
              <a:rPr lang="en-US" sz="2000" dirty="0" smtClean="0"/>
              <a:t>) and </a:t>
            </a:r>
            <a:r>
              <a:rPr lang="en-US" sz="2000" b="1" dirty="0" smtClean="0"/>
              <a:t>6e </a:t>
            </a:r>
            <a:r>
              <a:rPr lang="en-US" sz="2000" dirty="0" smtClean="0"/>
              <a:t>among compounds (</a:t>
            </a:r>
            <a:r>
              <a:rPr lang="en-US" sz="2000" b="1" dirty="0" smtClean="0"/>
              <a:t>6a–6q</a:t>
            </a:r>
            <a:r>
              <a:rPr lang="en-US" sz="2000" dirty="0" smtClean="0"/>
              <a:t>). Docking studies of compound</a:t>
            </a:r>
            <a:r>
              <a:rPr lang="en-US" sz="2000" b="1" dirty="0" smtClean="0"/>
              <a:t> 5n</a:t>
            </a:r>
            <a:r>
              <a:rPr lang="en-US" sz="2000" dirty="0" smtClean="0"/>
              <a:t> showed good binding affinity with CYP51 enzyme of </a:t>
            </a:r>
            <a:r>
              <a:rPr lang="en-IN" sz="2000" i="1" dirty="0"/>
              <a:t>C. </a:t>
            </a:r>
            <a:r>
              <a:rPr lang="en-IN" sz="2000" i="1" dirty="0" err="1"/>
              <a:t>albicans</a:t>
            </a:r>
            <a:r>
              <a:rPr lang="en-IN" sz="2000" dirty="0"/>
              <a:t> (</a:t>
            </a:r>
            <a:r>
              <a:rPr lang="en-IN" sz="2000" dirty="0" err="1"/>
              <a:t>PDB</a:t>
            </a:r>
            <a:r>
              <a:rPr lang="en-IN" sz="2000" dirty="0"/>
              <a:t>: </a:t>
            </a:r>
            <a:r>
              <a:rPr lang="en-IN" sz="2000" dirty="0">
                <a:hlinkClick r:id="rId2" tooltip="View structure 5v5z on PDB web page"/>
              </a:rPr>
              <a:t>5v5z</a:t>
            </a:r>
            <a:r>
              <a:rPr lang="en-IN" sz="2000" dirty="0" smtClean="0"/>
              <a:t>)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The </a:t>
            </a:r>
            <a:r>
              <a:rPr lang="en-US" sz="2000" dirty="0" err="1" smtClean="0"/>
              <a:t>hemolysis</a:t>
            </a:r>
            <a:r>
              <a:rPr lang="en-US" sz="2000" dirty="0" smtClean="0"/>
              <a:t> and </a:t>
            </a:r>
            <a:r>
              <a:rPr lang="en-US" sz="2000" dirty="0" err="1" smtClean="0"/>
              <a:t>cytotoxicity</a:t>
            </a:r>
            <a:r>
              <a:rPr lang="en-US" sz="2000" dirty="0" smtClean="0"/>
              <a:t> results of compounds </a:t>
            </a:r>
            <a:r>
              <a:rPr lang="en-US" sz="2000" b="1" dirty="0" smtClean="0"/>
              <a:t>5e</a:t>
            </a:r>
            <a:r>
              <a:rPr lang="en-US" sz="2000" dirty="0" smtClean="0"/>
              <a:t>, </a:t>
            </a:r>
            <a:r>
              <a:rPr lang="en-US" sz="2000" b="1" dirty="0" smtClean="0"/>
              <a:t>5g</a:t>
            </a:r>
            <a:r>
              <a:rPr lang="en-US" sz="2000" dirty="0" smtClean="0"/>
              <a:t>, </a:t>
            </a:r>
            <a:r>
              <a:rPr lang="en-US" sz="2000" b="1" dirty="0" smtClean="0"/>
              <a:t>5n</a:t>
            </a:r>
            <a:r>
              <a:rPr lang="en-US" sz="2000" dirty="0" smtClean="0"/>
              <a:t>, </a:t>
            </a:r>
            <a:r>
              <a:rPr lang="en-US" sz="2000" b="1" dirty="0" smtClean="0"/>
              <a:t>6c</a:t>
            </a:r>
            <a:r>
              <a:rPr lang="en-US" sz="2000" dirty="0" smtClean="0"/>
              <a:t>, </a:t>
            </a:r>
            <a:r>
              <a:rPr lang="en-US" sz="2000" b="1" dirty="0" smtClean="0"/>
              <a:t>6e</a:t>
            </a:r>
            <a:r>
              <a:rPr lang="en-US" sz="2000" dirty="0" smtClean="0"/>
              <a:t> and </a:t>
            </a:r>
            <a:r>
              <a:rPr lang="en-US" sz="2000" b="1" dirty="0" smtClean="0"/>
              <a:t>6n</a:t>
            </a:r>
            <a:r>
              <a:rPr lang="en-US" sz="2000" dirty="0" smtClean="0"/>
              <a:t> revealed non-toxic nature of these compounds.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silico</a:t>
            </a:r>
            <a:r>
              <a:rPr lang="en-US" sz="2000" dirty="0" smtClean="0"/>
              <a:t> ADME prediction of synthesized compounds indicated that compounds have a potential to develop as good oral drug candidate.</a:t>
            </a:r>
            <a:endParaRPr 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438400"/>
            <a:ext cx="381000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Monotype Corsiva" pitchFamily="66" charset="0"/>
              </a:rPr>
              <a:t>Thank You</a:t>
            </a:r>
            <a:endParaRPr lang="en-US" sz="6600" dirty="0">
              <a:latin typeface="Monotype Corsiva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5105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Scheme: </a:t>
            </a:r>
            <a:r>
              <a:rPr lang="en-US" dirty="0" err="1" smtClean="0"/>
              <a:t>Azide-alkyne</a:t>
            </a:r>
            <a:r>
              <a:rPr lang="en-US" dirty="0" smtClean="0"/>
              <a:t> </a:t>
            </a:r>
            <a:r>
              <a:rPr lang="en-US" dirty="0" err="1" smtClean="0"/>
              <a:t>cycloaddition</a:t>
            </a:r>
            <a:r>
              <a:rPr lang="en-US" dirty="0" smtClean="0"/>
              <a:t> reactions for the synthesis of 1,2,3-triazole.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55814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The synthesis of 1,2,3-triazole moiety is mainly based upon classical </a:t>
            </a:r>
            <a:r>
              <a:rPr lang="en-US" sz="2400" dirty="0" err="1" smtClean="0"/>
              <a:t>Huisgen</a:t>
            </a:r>
            <a:r>
              <a:rPr lang="en-US" sz="2400" dirty="0" smtClean="0"/>
              <a:t> 1,3-dipolar </a:t>
            </a:r>
            <a:r>
              <a:rPr lang="en-US" sz="2400" dirty="0" err="1" smtClean="0"/>
              <a:t>cycloaddition</a:t>
            </a:r>
            <a:r>
              <a:rPr lang="en-US" sz="2400" dirty="0" smtClean="0"/>
              <a:t> under thermal conditions.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535668"/>
            <a:ext cx="93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 92 ˚C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3810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Biological Importance of </a:t>
            </a:r>
            <a:r>
              <a:rPr lang="en-US" sz="3200" b="1" dirty="0" err="1" smtClean="0"/>
              <a:t>triazoles</a:t>
            </a:r>
            <a:endParaRPr lang="en-IN" altLang="en-US" sz="3200" b="1" dirty="0"/>
          </a:p>
        </p:txBody>
      </p:sp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1633" name="Object 1"/>
          <p:cNvGraphicFramePr>
            <a:graphicFrameLocks noChangeAspect="1"/>
          </p:cNvGraphicFramePr>
          <p:nvPr/>
        </p:nvGraphicFramePr>
        <p:xfrm>
          <a:off x="1676400" y="1066800"/>
          <a:ext cx="5410200" cy="544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67" name="ChemSketch" r:id="rId3" imgW="5753520" imgH="5799793" progId="ACD.ChemSketchCDX">
                  <p:embed/>
                </p:oleObj>
              </mc:Choice>
              <mc:Fallback>
                <p:oleObj name="ChemSketch" r:id="rId3" imgW="5753520" imgH="5799793" progId="ACD.ChemSketchCDX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66800"/>
                        <a:ext cx="5410200" cy="5447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6477000"/>
            <a:ext cx="534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Fig: </a:t>
            </a:r>
            <a:r>
              <a:rPr lang="en-US" dirty="0" smtClean="0"/>
              <a:t>Structure of FDA-approved </a:t>
            </a:r>
            <a:r>
              <a:rPr lang="en-US" dirty="0" err="1" smtClean="0"/>
              <a:t>triazole</a:t>
            </a:r>
            <a:r>
              <a:rPr lang="en-US" dirty="0" smtClean="0"/>
              <a:t> bearing drugs.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3048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3200" b="1" dirty="0" err="1" smtClean="0"/>
              <a:t>Q</a:t>
            </a:r>
            <a:r>
              <a:rPr lang="en-IN" sz="3200" b="1" dirty="0" err="1" smtClean="0"/>
              <a:t>uinazolinones</a:t>
            </a:r>
            <a:endParaRPr lang="en-IN" alt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1218486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IN" sz="2400" dirty="0" smtClean="0"/>
              <a:t>Depending upon the position of the </a:t>
            </a:r>
            <a:r>
              <a:rPr lang="en-IN" sz="2400" b="1" dirty="0" err="1" smtClean="0"/>
              <a:t>keto</a:t>
            </a:r>
            <a:r>
              <a:rPr lang="en-IN" sz="2400" b="1" dirty="0" smtClean="0"/>
              <a:t> group</a:t>
            </a:r>
            <a:r>
              <a:rPr lang="en-IN" sz="2400" dirty="0" smtClean="0"/>
              <a:t>, </a:t>
            </a:r>
            <a:r>
              <a:rPr lang="en-IN" sz="2400" dirty="0" err="1" smtClean="0"/>
              <a:t>quinazolinones</a:t>
            </a:r>
            <a:r>
              <a:rPr lang="en-IN" sz="2400" dirty="0" smtClean="0"/>
              <a:t> may be classified into three types 2(1</a:t>
            </a:r>
            <a:r>
              <a:rPr lang="en-IN" sz="2400" i="1" dirty="0" smtClean="0"/>
              <a:t>H</a:t>
            </a:r>
            <a:r>
              <a:rPr lang="en-IN" sz="2400" dirty="0" smtClean="0"/>
              <a:t>)-</a:t>
            </a:r>
            <a:r>
              <a:rPr lang="en-IN" sz="2400" dirty="0" err="1" smtClean="0"/>
              <a:t>quinazolinone</a:t>
            </a:r>
            <a:r>
              <a:rPr lang="en-IN" sz="2400" dirty="0" smtClean="0"/>
              <a:t>, 4(3</a:t>
            </a:r>
            <a:r>
              <a:rPr lang="en-IN" sz="2400" i="1" dirty="0" smtClean="0"/>
              <a:t>H</a:t>
            </a:r>
            <a:r>
              <a:rPr lang="en-IN" sz="2400" dirty="0" smtClean="0"/>
              <a:t>)-</a:t>
            </a:r>
            <a:r>
              <a:rPr lang="en-IN" sz="2400" dirty="0" err="1" smtClean="0"/>
              <a:t>quinazolinone</a:t>
            </a:r>
            <a:r>
              <a:rPr lang="en-IN" sz="2400" dirty="0" smtClean="0"/>
              <a:t> and 2,4(1</a:t>
            </a:r>
            <a:r>
              <a:rPr lang="en-IN" sz="2400" i="1" dirty="0" smtClean="0"/>
              <a:t>H</a:t>
            </a:r>
            <a:r>
              <a:rPr lang="en-IN" sz="2400" dirty="0" smtClean="0"/>
              <a:t>,3</a:t>
            </a:r>
            <a:r>
              <a:rPr lang="en-IN" sz="2400" i="1" dirty="0" smtClean="0"/>
              <a:t>H</a:t>
            </a:r>
            <a:r>
              <a:rPr lang="en-IN" sz="2400" dirty="0" smtClean="0"/>
              <a:t>)-</a:t>
            </a:r>
            <a:r>
              <a:rPr lang="en-IN" sz="2400" dirty="0" err="1" smtClean="0"/>
              <a:t>quinazolinedione</a:t>
            </a:r>
            <a:r>
              <a:rPr lang="en-IN" sz="2400" dirty="0" smtClean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IN" sz="2400" dirty="0" smtClean="0"/>
              <a:t>The first </a:t>
            </a:r>
            <a:r>
              <a:rPr lang="en-IN" sz="2400" dirty="0" err="1" smtClean="0"/>
              <a:t>quinazolinone</a:t>
            </a:r>
            <a:r>
              <a:rPr lang="en-IN" sz="2400" dirty="0" smtClean="0"/>
              <a:t> compound was obtained as early as 1869 from </a:t>
            </a:r>
            <a:r>
              <a:rPr lang="en-IN" sz="2400" dirty="0" err="1" smtClean="0"/>
              <a:t>anthranilic</a:t>
            </a:r>
            <a:r>
              <a:rPr lang="en-IN" sz="2400" dirty="0" smtClean="0"/>
              <a:t> acid and cyanogens to give 2-cyanoquinazolinone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US" sz="9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81" name="Object 1"/>
          <p:cNvGraphicFramePr>
            <a:graphicFrameLocks noChangeAspect="1"/>
          </p:cNvGraphicFramePr>
          <p:nvPr/>
        </p:nvGraphicFramePr>
        <p:xfrm>
          <a:off x="981636" y="2895600"/>
          <a:ext cx="747656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4" name="ChemSketch" r:id="rId3" imgW="5298669" imgH="970951" progId="ACD.ChemSketchCDX">
                  <p:embed/>
                </p:oleObj>
              </mc:Choice>
              <mc:Fallback>
                <p:oleObj name="ChemSketch" r:id="rId3" imgW="5298669" imgH="970951" progId="ACD.ChemSketchCDX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636" y="2895600"/>
                        <a:ext cx="7476564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54753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IN" sz="2400" dirty="0" smtClean="0"/>
              <a:t>Interest in the medicinal chemistry of </a:t>
            </a:r>
            <a:r>
              <a:rPr lang="en-IN" sz="2400" dirty="0" err="1" smtClean="0"/>
              <a:t>quinazolinone</a:t>
            </a:r>
            <a:r>
              <a:rPr lang="en-IN" sz="2400" dirty="0" smtClean="0"/>
              <a:t> derivatives was stimulated in the early 1950s with the elucidation of </a:t>
            </a:r>
            <a:r>
              <a:rPr lang="en-IN" sz="2400" dirty="0" err="1" smtClean="0"/>
              <a:t>febrifugine</a:t>
            </a:r>
            <a:r>
              <a:rPr lang="en-IN" sz="2400" dirty="0" smtClean="0"/>
              <a:t>, a </a:t>
            </a:r>
            <a:r>
              <a:rPr lang="en-IN" sz="2400" dirty="0" err="1" smtClean="0"/>
              <a:t>quinazolinone</a:t>
            </a:r>
            <a:r>
              <a:rPr lang="en-IN" sz="2400" dirty="0" smtClean="0"/>
              <a:t> alkaloid, effective against  malaria.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IN" sz="2400" dirty="0" smtClean="0"/>
              <a:t>Meantime (in 1951), in a quest to find out additional potential of </a:t>
            </a:r>
            <a:r>
              <a:rPr lang="en-IN" sz="2400" dirty="0" err="1" smtClean="0"/>
              <a:t>quinazolinone</a:t>
            </a:r>
            <a:r>
              <a:rPr lang="en-IN" sz="2400" dirty="0" smtClean="0"/>
              <a:t>-based drugs, </a:t>
            </a:r>
            <a:r>
              <a:rPr lang="en-IN" sz="2400" dirty="0" err="1" smtClean="0"/>
              <a:t>methaqualone</a:t>
            </a:r>
            <a:r>
              <a:rPr lang="en-IN" sz="2400" dirty="0" smtClean="0"/>
              <a:t> was synthesized, which was famous for its sedative–hypnotic effects.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en-IN" sz="2400" dirty="0" smtClean="0"/>
          </a:p>
          <a:p>
            <a:pPr marL="457200" indent="-457200" algn="just">
              <a:defRPr/>
            </a:pPr>
            <a:endParaRPr lang="en-IN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2447066" y="4800600"/>
          <a:ext cx="4487134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8" name="ChemSketch" r:id="rId3" imgW="2872080" imgH="997920" progId="ACD.ChemSketchCDX">
                  <p:embed/>
                </p:oleObj>
              </mc:Choice>
              <mc:Fallback>
                <p:oleObj name="ChemSketch" r:id="rId3" imgW="2872080" imgH="997920" progId="ACD.ChemSketchCDX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066" y="4800600"/>
                        <a:ext cx="4487134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329625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Biological Importance of </a:t>
            </a:r>
            <a:r>
              <a:rPr lang="en-IN" altLang="en-US" sz="3200" b="1" dirty="0" err="1" smtClean="0"/>
              <a:t>Q</a:t>
            </a:r>
            <a:r>
              <a:rPr lang="en-IN" sz="3200" b="1" dirty="0" err="1" smtClean="0"/>
              <a:t>uinazolinones</a:t>
            </a:r>
            <a:endParaRPr lang="en-IN" altLang="en-US" sz="3200" b="1" dirty="0"/>
          </a:p>
        </p:txBody>
      </p:sp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2353" name="Object 1"/>
          <p:cNvGraphicFramePr>
            <a:graphicFrameLocks noChangeAspect="1"/>
          </p:cNvGraphicFramePr>
          <p:nvPr/>
        </p:nvGraphicFramePr>
        <p:xfrm>
          <a:off x="689400" y="1295400"/>
          <a:ext cx="8149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6" name="ChemSketch" r:id="rId3" imgW="5871855" imgH="2551080" progId="ACD.ChemSketchCDX">
                  <p:embed/>
                </p:oleObj>
              </mc:Choice>
              <mc:Fallback>
                <p:oleObj name="ChemSketch" r:id="rId3" imgW="5871855" imgH="2551080" progId="ACD.ChemSketchCDX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00" y="1295400"/>
                        <a:ext cx="81498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5334000"/>
            <a:ext cx="806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Fig: </a:t>
            </a:r>
            <a:r>
              <a:rPr lang="en-US" dirty="0" smtClean="0"/>
              <a:t>Some natural and synthetic bioactive compounds containing </a:t>
            </a:r>
            <a:r>
              <a:rPr lang="en-US" dirty="0" err="1" smtClean="0"/>
              <a:t>quinazolinone</a:t>
            </a:r>
            <a:r>
              <a:rPr lang="en-US" dirty="0" smtClean="0"/>
              <a:t> ring.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5943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Scheme:</a:t>
            </a:r>
          </a:p>
          <a:p>
            <a:pPr algn="just"/>
            <a:r>
              <a:rPr lang="en-US" sz="1400" dirty="0" smtClean="0"/>
              <a:t> </a:t>
            </a:r>
            <a:r>
              <a:rPr lang="en-US" sz="1400" b="1" dirty="0" smtClean="0"/>
              <a:t>Reagents and conditions: (a) </a:t>
            </a:r>
            <a:r>
              <a:rPr lang="en-US" sz="1400" dirty="0" smtClean="0"/>
              <a:t>Reflux (185–186 °C),  5 h, 82%; </a:t>
            </a:r>
            <a:r>
              <a:rPr lang="en-US" sz="1400" b="1" dirty="0" smtClean="0"/>
              <a:t>(b) </a:t>
            </a:r>
            <a:r>
              <a:rPr lang="en-US" sz="1400" dirty="0" smtClean="0"/>
              <a:t>K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CO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DMF, 0 °C–</a:t>
            </a:r>
            <a:r>
              <a:rPr lang="en-US" sz="1400" dirty="0" err="1" smtClean="0"/>
              <a:t>rt</a:t>
            </a:r>
            <a:r>
              <a:rPr lang="en-US" sz="1400" dirty="0" smtClean="0"/>
              <a:t>, 3 h, 92%; </a:t>
            </a:r>
            <a:r>
              <a:rPr lang="en-US" sz="1400" b="1" dirty="0" smtClean="0"/>
              <a:t>(c) </a:t>
            </a:r>
            <a:r>
              <a:rPr lang="en-US" sz="1400" dirty="0" smtClean="0"/>
              <a:t>NaNO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in </a:t>
            </a:r>
            <a:r>
              <a:rPr lang="en-US" sz="1400" dirty="0" err="1" smtClean="0"/>
              <a:t>HCl</a:t>
            </a:r>
            <a:r>
              <a:rPr lang="en-US" sz="1400" dirty="0" smtClean="0"/>
              <a:t>, NaN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0 °C–</a:t>
            </a:r>
            <a:r>
              <a:rPr lang="en-US" sz="1400" dirty="0" err="1" smtClean="0"/>
              <a:t>rt</a:t>
            </a:r>
            <a:r>
              <a:rPr lang="en-US" sz="1400" dirty="0" smtClean="0"/>
              <a:t>, 2.5 h; </a:t>
            </a:r>
            <a:r>
              <a:rPr lang="en-US" sz="1400" b="1" dirty="0" smtClean="0"/>
              <a:t>(d) </a:t>
            </a:r>
            <a:r>
              <a:rPr lang="en-US" sz="1400" dirty="0" smtClean="0"/>
              <a:t>CuSO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.5H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O, sodium </a:t>
            </a:r>
            <a:r>
              <a:rPr lang="en-US" sz="1400" dirty="0" err="1" smtClean="0"/>
              <a:t>ascorbate</a:t>
            </a:r>
            <a:r>
              <a:rPr lang="en-US" sz="1400" dirty="0" smtClean="0"/>
              <a:t>, THF:H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(1:2), </a:t>
            </a:r>
            <a:r>
              <a:rPr lang="en-US" sz="1400" dirty="0" err="1" smtClean="0"/>
              <a:t>rt</a:t>
            </a:r>
            <a:r>
              <a:rPr lang="en-US" sz="1400" dirty="0" smtClean="0"/>
              <a:t>, 4–5 h, 90–97%; </a:t>
            </a:r>
            <a:r>
              <a:rPr lang="en-US" sz="1400" b="1" dirty="0" smtClean="0"/>
              <a:t>(e) </a:t>
            </a:r>
            <a:r>
              <a:rPr lang="en-US" sz="1400" dirty="0" smtClean="0"/>
              <a:t>LiOH.H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O, THF:H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(3:1), </a:t>
            </a:r>
            <a:r>
              <a:rPr lang="en-US" sz="1400" dirty="0" err="1" smtClean="0"/>
              <a:t>rt</a:t>
            </a:r>
            <a:r>
              <a:rPr lang="en-US" sz="1400" dirty="0" smtClean="0"/>
              <a:t>, 2–3 h, 55–89%.</a:t>
            </a:r>
            <a:endParaRPr lang="en-US" sz="1400" dirty="0"/>
          </a:p>
        </p:txBody>
      </p:sp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2421" name="Object 5"/>
          <p:cNvGraphicFramePr>
            <a:graphicFrameLocks noChangeAspect="1"/>
          </p:cNvGraphicFramePr>
          <p:nvPr/>
        </p:nvGraphicFramePr>
        <p:xfrm>
          <a:off x="2273300" y="1097280"/>
          <a:ext cx="4049089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54" name="ChemSketch" r:id="rId3" imgW="4595040" imgH="5500080" progId="ACD.ChemSketchCDX">
                  <p:embed/>
                </p:oleObj>
              </mc:Choice>
              <mc:Fallback>
                <p:oleObj name="ChemSketch" r:id="rId3" imgW="4595040" imgH="5500080" progId="ACD.ChemSketchCDX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097280"/>
                        <a:ext cx="4049089" cy="484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304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Synthesis of 1,2,3-tiazole–</a:t>
            </a:r>
            <a:r>
              <a:rPr lang="en-US" sz="2800" b="1" dirty="0" err="1"/>
              <a:t>quinazolinone</a:t>
            </a:r>
            <a:r>
              <a:rPr lang="en-US" sz="2800" b="1" dirty="0"/>
              <a:t> conjugates.</a:t>
            </a:r>
            <a:endParaRPr lang="en-IN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21683</TotalTime>
  <Words>2141</Words>
  <Application>Microsoft Office PowerPoint</Application>
  <PresentationFormat>On-screen Show (4:3)</PresentationFormat>
  <Paragraphs>1016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ChemSketch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Khanday</cp:lastModifiedBy>
  <cp:revision>795</cp:revision>
  <dcterms:created xsi:type="dcterms:W3CDTF">2006-08-16T00:00:00Z</dcterms:created>
  <dcterms:modified xsi:type="dcterms:W3CDTF">2019-04-30T19:07:12Z</dcterms:modified>
</cp:coreProperties>
</file>